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31" r:id="rId5"/>
    <p:sldId id="369" r:id="rId6"/>
    <p:sldId id="345" r:id="rId7"/>
    <p:sldId id="355" r:id="rId8"/>
    <p:sldId id="353" r:id="rId9"/>
    <p:sldId id="370" r:id="rId10"/>
    <p:sldId id="375" r:id="rId11"/>
    <p:sldId id="371" r:id="rId12"/>
    <p:sldId id="374" r:id="rId13"/>
    <p:sldId id="373" r:id="rId14"/>
    <p:sldId id="372" r:id="rId15"/>
  </p:sldIdLst>
  <p:sldSz cx="13004800" cy="9753600"/>
  <p:notesSz cx="6797675" cy="9928225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no Rantanen" initials="AR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4B6"/>
    <a:srgbClr val="6DC9C6"/>
    <a:srgbClr val="7CAAA9"/>
    <a:srgbClr val="CF1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2"/>
    <p:restoredTop sz="94789"/>
  </p:normalViewPr>
  <p:slideViewPr>
    <p:cSldViewPr snapToGrid="0" snapToObjects="1">
      <p:cViewPr varScale="1">
        <p:scale>
          <a:sx n="50" d="100"/>
          <a:sy n="50" d="100"/>
        </p:scale>
        <p:origin x="1398" y="4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2EB02-BAED-4408-BABF-430ED5645DD7}" type="datetimeFigureOut">
              <a:rPr lang="fi-FI" smtClean="0"/>
              <a:t>6.9.2017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CFC1A-265D-4FD2-B48A-1444AA29635A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3177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21" name="Shape 21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07966865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base" latinLnBrk="0" hangingPunct="1"/>
            <a:r>
              <a:rPr lang="fi-FI" sz="2200" b="1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140 Departures a week </a:t>
            </a:r>
            <a:endParaRPr lang="fi-FI" sz="2200" b="0" i="0" u="none" strike="noStrike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eaLnBrk="1" fontAlgn="base" latinLnBrk="0" hangingPunct="1"/>
            <a:r>
              <a:rPr lang="fi-FI" sz="2200" b="1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Aarhus</a:t>
            </a:r>
            <a:endParaRPr lang="fi-FI" sz="2200" b="0" i="0" u="none" strike="noStrike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eaLnBrk="1" fontAlgn="base" latinLnBrk="0" hangingPunct="1"/>
            <a:r>
              <a:rPr lang="fi-FI" sz="2200" b="1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Amsterdam</a:t>
            </a:r>
            <a:endParaRPr lang="fi-FI" sz="2200" b="0" i="0" u="none" strike="noStrike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eaLnBrk="1" fontAlgn="base" latinLnBrk="0" hangingPunct="1"/>
            <a:r>
              <a:rPr lang="fi-FI" sz="2200" b="1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Antwerp</a:t>
            </a:r>
            <a:endParaRPr lang="fi-FI" sz="2200" b="0" i="0" u="none" strike="noStrike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eaLnBrk="1" fontAlgn="base" latinLnBrk="0" hangingPunct="1"/>
            <a:r>
              <a:rPr lang="fi-FI" sz="2200" b="1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Bilbao</a:t>
            </a:r>
            <a:endParaRPr lang="fi-FI" sz="2200" b="0" i="0" u="none" strike="noStrike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eaLnBrk="1" fontAlgn="base" latinLnBrk="0" hangingPunct="1"/>
            <a:r>
              <a:rPr lang="fi-FI" sz="2200" b="1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Bremerhaven</a:t>
            </a:r>
            <a:endParaRPr lang="fi-FI" sz="2200" b="0" i="0" u="none" strike="noStrike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eaLnBrk="1" fontAlgn="base" latinLnBrk="0" hangingPunct="1"/>
            <a:r>
              <a:rPr lang="fi-FI" sz="2200" b="1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El Ferrol</a:t>
            </a:r>
            <a:endParaRPr lang="fi-FI" sz="2200" b="0" i="0" u="none" strike="noStrike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eaLnBrk="1" fontAlgn="base" latinLnBrk="0" hangingPunct="1"/>
            <a:r>
              <a:rPr lang="fi-FI" sz="2200" b="1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Felixstowe</a:t>
            </a:r>
            <a:endParaRPr lang="fi-FI" sz="2200" b="0" i="0" u="none" strike="noStrike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eaLnBrk="1" fontAlgn="base" latinLnBrk="0" hangingPunct="1"/>
            <a:r>
              <a:rPr lang="fi-FI" sz="2200" b="1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Gdynia</a:t>
            </a:r>
            <a:endParaRPr lang="fi-FI" sz="2200" b="0" i="0" u="none" strike="noStrike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eaLnBrk="1" fontAlgn="base" latinLnBrk="0" hangingPunct="1"/>
            <a:r>
              <a:rPr lang="fi-FI" sz="2200" b="1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Ghent</a:t>
            </a:r>
            <a:endParaRPr lang="fi-FI" sz="2200" b="0" i="0" u="none" strike="noStrike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eaLnBrk="1" fontAlgn="base" latinLnBrk="0" hangingPunct="1"/>
            <a:r>
              <a:rPr lang="fi-FI" sz="2200" b="1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Grangemouth</a:t>
            </a:r>
            <a:endParaRPr lang="fi-FI" sz="2200" b="0" i="0" u="none" strike="noStrike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eaLnBrk="1" fontAlgn="base" latinLnBrk="0" hangingPunct="1"/>
            <a:r>
              <a:rPr lang="fi-FI" sz="2200" b="1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Hamburg</a:t>
            </a:r>
            <a:endParaRPr lang="fi-FI" sz="2200" b="0" i="0" u="none" strike="noStrike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eaLnBrk="1" fontAlgn="base" latinLnBrk="0" hangingPunct="1"/>
            <a:r>
              <a:rPr lang="fi-FI" sz="2200" b="1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Hull</a:t>
            </a:r>
            <a:endParaRPr lang="fi-FI" sz="2200" b="0" i="0" u="none" strike="noStrike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eaLnBrk="1" fontAlgn="base" latinLnBrk="0" hangingPunct="1"/>
            <a:r>
              <a:rPr lang="fi-FI" sz="2200" b="1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Immingham</a:t>
            </a:r>
            <a:endParaRPr lang="fi-FI" sz="2200" b="0" i="0" u="none" strike="noStrike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eaLnBrk="1" fontAlgn="base" latinLnBrk="0" hangingPunct="1"/>
            <a:r>
              <a:rPr lang="fi-FI" sz="2200" b="1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Klaipeda</a:t>
            </a:r>
            <a:endParaRPr lang="fi-FI" sz="2200" b="0" i="0" u="none" strike="noStrike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eaLnBrk="1" fontAlgn="base" latinLnBrk="0" hangingPunct="1"/>
            <a:r>
              <a:rPr lang="fi-FI" sz="2200" b="1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Lybeck</a:t>
            </a:r>
            <a:endParaRPr lang="fi-FI" sz="2200" b="0" i="0" u="none" strike="noStrike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eaLnBrk="1" fontAlgn="base" latinLnBrk="0" hangingPunct="1"/>
            <a:r>
              <a:rPr lang="fi-FI" sz="2200" b="1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St. Petersburg</a:t>
            </a:r>
            <a:endParaRPr lang="fi-FI" sz="2200" b="0" i="0" u="none" strike="noStrike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eaLnBrk="1" fontAlgn="base" latinLnBrk="0" hangingPunct="1"/>
            <a:r>
              <a:rPr lang="fi-FI" sz="2200" b="1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Riga</a:t>
            </a:r>
            <a:endParaRPr lang="fi-FI" sz="2200" b="0" i="0" u="none" strike="noStrike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eaLnBrk="1" fontAlgn="base" latinLnBrk="0" hangingPunct="1"/>
            <a:r>
              <a:rPr lang="fi-FI" sz="2200" b="1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Rostock</a:t>
            </a:r>
            <a:endParaRPr lang="fi-FI" sz="2200" b="0" i="0" u="none" strike="noStrike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eaLnBrk="1" fontAlgn="base" latinLnBrk="0" hangingPunct="1"/>
            <a:r>
              <a:rPr lang="fi-FI" sz="2200" b="1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Rotterdam</a:t>
            </a:r>
            <a:endParaRPr lang="fi-FI" sz="2200" b="0" i="0" u="none" strike="noStrike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eaLnBrk="1" fontAlgn="base" latinLnBrk="0" hangingPunct="1"/>
            <a:r>
              <a:rPr lang="fi-FI" sz="2200" b="1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Rouen</a:t>
            </a:r>
            <a:endParaRPr lang="fi-FI" sz="2200" b="0" i="0" u="none" strike="noStrike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eaLnBrk="1" fontAlgn="base" latinLnBrk="0" hangingPunct="1"/>
            <a:r>
              <a:rPr lang="fi-FI" sz="2200" b="1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Santander</a:t>
            </a:r>
            <a:endParaRPr lang="fi-FI" sz="2200" b="0" i="0" u="none" strike="noStrike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eaLnBrk="1" fontAlgn="base" latinLnBrk="0" hangingPunct="1"/>
            <a:r>
              <a:rPr lang="fi-FI" sz="2200" b="1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Sheerness</a:t>
            </a:r>
            <a:endParaRPr lang="fi-FI" sz="2200" b="0" i="0" u="none" strike="noStrike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eaLnBrk="1" fontAlgn="base" latinLnBrk="0" hangingPunct="1"/>
            <a:endParaRPr lang="fi-FI" sz="2200" b="0" i="0" u="none" strike="noStrike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eaLnBrk="1" fontAlgn="base" latinLnBrk="0" hangingPunct="1"/>
            <a:r>
              <a:rPr lang="fi-FI" sz="2200" b="1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Tallinn 88 a week</a:t>
            </a:r>
            <a:endParaRPr lang="fi-FI" sz="2200" b="0" i="0" u="none" strike="noStrike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eaLnBrk="1" fontAlgn="base" latinLnBrk="0" hangingPunct="1"/>
            <a:r>
              <a:rPr lang="fi-FI" sz="2200" b="1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Teesport</a:t>
            </a:r>
            <a:endParaRPr lang="fi-FI" sz="2200" b="0" i="0" u="none" strike="noStrike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eaLnBrk="1" fontAlgn="base" latinLnBrk="0" hangingPunct="1"/>
            <a:r>
              <a:rPr lang="fi-FI" sz="2200" b="1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Tilbury</a:t>
            </a:r>
            <a:endParaRPr lang="fi-FI" sz="2200" b="0" i="0" u="none" strike="noStrike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eaLnBrk="1" fontAlgn="base" latinLnBrk="0" hangingPunct="1"/>
            <a:r>
              <a:rPr lang="fi-FI" sz="2200" b="1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Travemünde</a:t>
            </a:r>
            <a:endParaRPr lang="fi-FI" sz="2200" b="0" i="0" u="none" strike="noStrike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eaLnBrk="1" fontAlgn="base" latinLnBrk="0" hangingPunct="1"/>
            <a:r>
              <a:rPr lang="fi-FI" sz="2200" b="1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Stockholm</a:t>
            </a:r>
            <a:endParaRPr lang="fi-FI" sz="2200" b="0" i="0" u="none" strike="noStrike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eaLnBrk="1" fontAlgn="base" latinLnBrk="0" hangingPunct="1"/>
            <a:r>
              <a:rPr lang="fi-FI" sz="2200" b="1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Ust-Luga</a:t>
            </a:r>
            <a:endParaRPr lang="fi-FI" sz="2200" b="0" i="0" u="none" strike="noStrike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eaLnBrk="1" fontAlgn="base" latinLnBrk="0" hangingPunct="1"/>
            <a:r>
              <a:rPr lang="fi-FI" sz="2200" b="1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Zeebrugge</a:t>
            </a:r>
            <a:endParaRPr lang="fi-FI" sz="2200" b="0" i="0" u="none" strike="noStrike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1855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0592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8973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3272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9289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8856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889000" indent="-444500">
              <a:buSzPct val="75000"/>
              <a:buChar char="•"/>
              <a:defRPr sz="1700" b="0">
                <a:solidFill>
                  <a:srgbClr val="53585F"/>
                </a:solidFill>
              </a:defRPr>
            </a:lvl2pPr>
            <a:lvl3pPr marL="1333500" indent="-444500">
              <a:buSzPct val="75000"/>
              <a:buChar char="•"/>
              <a:defRPr sz="1700" b="0">
                <a:solidFill>
                  <a:srgbClr val="53585F"/>
                </a:solidFill>
              </a:defRPr>
            </a:lvl3pPr>
            <a:lvl4pPr marL="1778000" indent="-444500">
              <a:buSzPct val="75000"/>
              <a:buChar char="•"/>
              <a:defRPr sz="1700" b="0">
                <a:solidFill>
                  <a:srgbClr val="53585F"/>
                </a:solidFill>
              </a:defRPr>
            </a:lvl4pPr>
            <a:lvl5pPr marL="1987902" indent="-209902">
              <a:buSzPct val="75000"/>
              <a:buChar char="•"/>
              <a:defRPr sz="1700" b="0">
                <a:solidFill>
                  <a:srgbClr val="53585F"/>
                </a:solidFill>
              </a:defRPr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200" b="1">
                <a:solidFill>
                  <a:srgbClr val="0D1E6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53585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53585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53585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53585F"/>
                </a:solid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0D1E6A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3225800"/>
            <a:ext cx="13004801" cy="2476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13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3000" dirty="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2414" y="110680"/>
            <a:ext cx="11216640" cy="1549508"/>
          </a:xfrm>
        </p:spPr>
        <p:txBody>
          <a:bodyPr>
            <a:normAutofit/>
          </a:bodyPr>
          <a:lstStyle>
            <a:lvl1pPr>
              <a:defRPr sz="3676" b="1">
                <a:solidFill>
                  <a:srgbClr val="0829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09507" y="2116739"/>
            <a:ext cx="11216640" cy="6478622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153847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atama-logo+slogan-PMS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868" y="8659519"/>
            <a:ext cx="4647451" cy="88410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952500" y="3467100"/>
            <a:ext cx="11099800" cy="405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2pPr marL="889000" indent="-444500">
              <a:buSzPct val="75000"/>
              <a:buChar char="•"/>
              <a:defRPr sz="1700" b="0">
                <a:solidFill>
                  <a:srgbClr val="53585F"/>
                </a:solidFill>
              </a:defRPr>
            </a:lvl2pPr>
            <a:lvl3pPr marL="1333500" indent="-444500">
              <a:buSzPct val="75000"/>
              <a:buChar char="•"/>
              <a:defRPr sz="1700" b="0">
                <a:solidFill>
                  <a:srgbClr val="53585F"/>
                </a:solidFill>
              </a:defRPr>
            </a:lvl3pPr>
            <a:lvl4pPr marL="1778000" indent="-444500">
              <a:buSzPct val="75000"/>
              <a:buChar char="•"/>
              <a:defRPr sz="1700" b="0">
                <a:solidFill>
                  <a:srgbClr val="53585F"/>
                </a:solidFill>
              </a:defRPr>
            </a:lvl4pPr>
            <a:lvl5pPr marL="1987902" indent="-209902">
              <a:buSzPct val="75000"/>
              <a:buChar char="•"/>
              <a:defRPr sz="1700" b="0">
                <a:solidFill>
                  <a:srgbClr val="53585F"/>
                </a:solidFill>
              </a:defRPr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200" b="1">
                <a:solidFill>
                  <a:srgbClr val="0D1E6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53585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53585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53585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53585F"/>
                </a:solidFill>
              </a:rP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952500" y="11557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0D1E6A"/>
                </a:solidFill>
              </a:rPr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ransition spd="med"/>
  <p:txStyles>
    <p:titleStyle>
      <a:lvl1pPr defTabSz="584200">
        <a:defRPr sz="5000">
          <a:solidFill>
            <a:srgbClr val="0D1E6A"/>
          </a:solidFill>
          <a:latin typeface="Impact"/>
          <a:ea typeface="Impact"/>
          <a:cs typeface="Impact"/>
          <a:sym typeface="Impact"/>
        </a:defRPr>
      </a:lvl1pPr>
      <a:lvl2pPr indent="228600" defTabSz="584200">
        <a:defRPr sz="5000">
          <a:solidFill>
            <a:srgbClr val="0D1E6A"/>
          </a:solidFill>
          <a:latin typeface="Impact"/>
          <a:ea typeface="Impact"/>
          <a:cs typeface="Impact"/>
          <a:sym typeface="Impact"/>
        </a:defRPr>
      </a:lvl2pPr>
      <a:lvl3pPr indent="457200" defTabSz="584200">
        <a:defRPr sz="5000">
          <a:solidFill>
            <a:srgbClr val="0D1E6A"/>
          </a:solidFill>
          <a:latin typeface="Impact"/>
          <a:ea typeface="Impact"/>
          <a:cs typeface="Impact"/>
          <a:sym typeface="Impact"/>
        </a:defRPr>
      </a:lvl3pPr>
      <a:lvl4pPr indent="685800" defTabSz="584200">
        <a:defRPr sz="5000">
          <a:solidFill>
            <a:srgbClr val="0D1E6A"/>
          </a:solidFill>
          <a:latin typeface="Impact"/>
          <a:ea typeface="Impact"/>
          <a:cs typeface="Impact"/>
          <a:sym typeface="Impact"/>
        </a:defRPr>
      </a:lvl4pPr>
      <a:lvl5pPr indent="914400" defTabSz="584200">
        <a:defRPr sz="5000">
          <a:solidFill>
            <a:srgbClr val="0D1E6A"/>
          </a:solidFill>
          <a:latin typeface="Impact"/>
          <a:ea typeface="Impact"/>
          <a:cs typeface="Impact"/>
          <a:sym typeface="Impact"/>
        </a:defRPr>
      </a:lvl5pPr>
      <a:lvl6pPr indent="1143000" defTabSz="584200">
        <a:defRPr sz="5000">
          <a:solidFill>
            <a:srgbClr val="0D1E6A"/>
          </a:solidFill>
          <a:latin typeface="Impact"/>
          <a:ea typeface="Impact"/>
          <a:cs typeface="Impact"/>
          <a:sym typeface="Impact"/>
        </a:defRPr>
      </a:lvl6pPr>
      <a:lvl7pPr indent="1371600" defTabSz="584200">
        <a:defRPr sz="5000">
          <a:solidFill>
            <a:srgbClr val="0D1E6A"/>
          </a:solidFill>
          <a:latin typeface="Impact"/>
          <a:ea typeface="Impact"/>
          <a:cs typeface="Impact"/>
          <a:sym typeface="Impact"/>
        </a:defRPr>
      </a:lvl7pPr>
      <a:lvl8pPr indent="1600200" defTabSz="584200">
        <a:defRPr sz="5000">
          <a:solidFill>
            <a:srgbClr val="0D1E6A"/>
          </a:solidFill>
          <a:latin typeface="Impact"/>
          <a:ea typeface="Impact"/>
          <a:cs typeface="Impact"/>
          <a:sym typeface="Impact"/>
        </a:defRPr>
      </a:lvl8pPr>
      <a:lvl9pPr indent="1828800" defTabSz="584200">
        <a:defRPr sz="5000">
          <a:solidFill>
            <a:srgbClr val="0D1E6A"/>
          </a:solidFill>
          <a:latin typeface="Impact"/>
          <a:ea typeface="Impact"/>
          <a:cs typeface="Impact"/>
          <a:sym typeface="Impact"/>
        </a:defRPr>
      </a:lvl9pPr>
    </p:titleStyle>
    <p:bodyStyle>
      <a:lvl1pPr defTabSz="584200">
        <a:spcBef>
          <a:spcPts val="4200"/>
        </a:spcBef>
        <a:defRPr sz="2200" b="1">
          <a:solidFill>
            <a:srgbClr val="0D1E6A"/>
          </a:solidFill>
          <a:latin typeface="Helvetica"/>
          <a:ea typeface="Helvetica"/>
          <a:cs typeface="Helvetica"/>
          <a:sym typeface="Helvetica"/>
        </a:defRPr>
      </a:lvl1pPr>
      <a:lvl2pPr indent="228600" defTabSz="584200">
        <a:spcBef>
          <a:spcPts val="4200"/>
        </a:spcBef>
        <a:defRPr sz="2200" b="1">
          <a:solidFill>
            <a:srgbClr val="0D1E6A"/>
          </a:solidFill>
          <a:latin typeface="Helvetica"/>
          <a:ea typeface="Helvetica"/>
          <a:cs typeface="Helvetica"/>
          <a:sym typeface="Helvetica"/>
        </a:defRPr>
      </a:lvl2pPr>
      <a:lvl3pPr indent="457200" defTabSz="584200">
        <a:spcBef>
          <a:spcPts val="4200"/>
        </a:spcBef>
        <a:defRPr sz="2200" b="1">
          <a:solidFill>
            <a:srgbClr val="0D1E6A"/>
          </a:solidFill>
          <a:latin typeface="Helvetica"/>
          <a:ea typeface="Helvetica"/>
          <a:cs typeface="Helvetica"/>
          <a:sym typeface="Helvetica"/>
        </a:defRPr>
      </a:lvl3pPr>
      <a:lvl4pPr indent="685800" defTabSz="584200">
        <a:spcBef>
          <a:spcPts val="4200"/>
        </a:spcBef>
        <a:defRPr sz="2200" b="1">
          <a:solidFill>
            <a:srgbClr val="0D1E6A"/>
          </a:solidFill>
          <a:latin typeface="Helvetica"/>
          <a:ea typeface="Helvetica"/>
          <a:cs typeface="Helvetica"/>
          <a:sym typeface="Helvetica"/>
        </a:defRPr>
      </a:lvl4pPr>
      <a:lvl5pPr indent="914400" defTabSz="584200">
        <a:spcBef>
          <a:spcPts val="4200"/>
        </a:spcBef>
        <a:defRPr sz="2200" b="1">
          <a:solidFill>
            <a:srgbClr val="0D1E6A"/>
          </a:solidFill>
          <a:latin typeface="Helvetica"/>
          <a:ea typeface="Helvetica"/>
          <a:cs typeface="Helvetica"/>
          <a:sym typeface="Helvetica"/>
        </a:defRPr>
      </a:lvl5pPr>
      <a:lvl6pPr indent="1143000" defTabSz="584200">
        <a:spcBef>
          <a:spcPts val="4200"/>
        </a:spcBef>
        <a:defRPr sz="2200" b="1">
          <a:solidFill>
            <a:srgbClr val="0D1E6A"/>
          </a:solidFill>
          <a:latin typeface="Helvetica"/>
          <a:ea typeface="Helvetica"/>
          <a:cs typeface="Helvetica"/>
          <a:sym typeface="Helvetica"/>
        </a:defRPr>
      </a:lvl6pPr>
      <a:lvl7pPr indent="1371600" defTabSz="584200">
        <a:spcBef>
          <a:spcPts val="4200"/>
        </a:spcBef>
        <a:defRPr sz="2200" b="1">
          <a:solidFill>
            <a:srgbClr val="0D1E6A"/>
          </a:solidFill>
          <a:latin typeface="Helvetica"/>
          <a:ea typeface="Helvetica"/>
          <a:cs typeface="Helvetica"/>
          <a:sym typeface="Helvetica"/>
        </a:defRPr>
      </a:lvl7pPr>
      <a:lvl8pPr indent="1600200" defTabSz="584200">
        <a:spcBef>
          <a:spcPts val="4200"/>
        </a:spcBef>
        <a:defRPr sz="2200" b="1">
          <a:solidFill>
            <a:srgbClr val="0D1E6A"/>
          </a:solidFill>
          <a:latin typeface="Helvetica"/>
          <a:ea typeface="Helvetica"/>
          <a:cs typeface="Helvetica"/>
          <a:sym typeface="Helvetica"/>
        </a:defRPr>
      </a:lvl8pPr>
      <a:lvl9pPr indent="1828800" defTabSz="584200">
        <a:spcBef>
          <a:spcPts val="4200"/>
        </a:spcBef>
        <a:defRPr sz="2200" b="1">
          <a:solidFill>
            <a:srgbClr val="0D1E6A"/>
          </a:solidFill>
          <a:latin typeface="Helvetica"/>
          <a:ea typeface="Helvetica"/>
          <a:cs typeface="Helvetica"/>
          <a:sym typeface="Helvetica"/>
        </a:defRPr>
      </a:lvl9pPr>
    </p:bodyStyle>
    <p:otherStyle>
      <a:lvl1pPr algn="r" defTabSz="584200">
        <a:defRPr sz="1700">
          <a:solidFill>
            <a:schemeClr val="tx1"/>
          </a:solidFill>
          <a:latin typeface="+mn-lt"/>
          <a:ea typeface="+mn-ea"/>
          <a:cs typeface="+mn-cs"/>
          <a:sym typeface="Impact"/>
        </a:defRPr>
      </a:lvl1pPr>
      <a:lvl2pPr indent="228600" algn="r" defTabSz="584200">
        <a:defRPr sz="1700">
          <a:solidFill>
            <a:schemeClr val="tx1"/>
          </a:solidFill>
          <a:latin typeface="+mn-lt"/>
          <a:ea typeface="+mn-ea"/>
          <a:cs typeface="+mn-cs"/>
          <a:sym typeface="Impact"/>
        </a:defRPr>
      </a:lvl2pPr>
      <a:lvl3pPr indent="457200" algn="r" defTabSz="584200">
        <a:defRPr sz="1700">
          <a:solidFill>
            <a:schemeClr val="tx1"/>
          </a:solidFill>
          <a:latin typeface="+mn-lt"/>
          <a:ea typeface="+mn-ea"/>
          <a:cs typeface="+mn-cs"/>
          <a:sym typeface="Impact"/>
        </a:defRPr>
      </a:lvl3pPr>
      <a:lvl4pPr indent="685800" algn="r" defTabSz="584200">
        <a:defRPr sz="1700">
          <a:solidFill>
            <a:schemeClr val="tx1"/>
          </a:solidFill>
          <a:latin typeface="+mn-lt"/>
          <a:ea typeface="+mn-ea"/>
          <a:cs typeface="+mn-cs"/>
          <a:sym typeface="Impact"/>
        </a:defRPr>
      </a:lvl4pPr>
      <a:lvl5pPr indent="914400" algn="r" defTabSz="584200">
        <a:defRPr sz="1700">
          <a:solidFill>
            <a:schemeClr val="tx1"/>
          </a:solidFill>
          <a:latin typeface="+mn-lt"/>
          <a:ea typeface="+mn-ea"/>
          <a:cs typeface="+mn-cs"/>
          <a:sym typeface="Impact"/>
        </a:defRPr>
      </a:lvl5pPr>
      <a:lvl6pPr indent="1143000" algn="r" defTabSz="584200">
        <a:defRPr sz="1700">
          <a:solidFill>
            <a:schemeClr val="tx1"/>
          </a:solidFill>
          <a:latin typeface="+mn-lt"/>
          <a:ea typeface="+mn-ea"/>
          <a:cs typeface="+mn-cs"/>
          <a:sym typeface="Impact"/>
        </a:defRPr>
      </a:lvl6pPr>
      <a:lvl7pPr indent="1371600" algn="r" defTabSz="584200">
        <a:defRPr sz="1700">
          <a:solidFill>
            <a:schemeClr val="tx1"/>
          </a:solidFill>
          <a:latin typeface="+mn-lt"/>
          <a:ea typeface="+mn-ea"/>
          <a:cs typeface="+mn-cs"/>
          <a:sym typeface="Impact"/>
        </a:defRPr>
      </a:lvl7pPr>
      <a:lvl8pPr indent="1600200" algn="r" defTabSz="584200">
        <a:defRPr sz="1700">
          <a:solidFill>
            <a:schemeClr val="tx1"/>
          </a:solidFill>
          <a:latin typeface="+mn-lt"/>
          <a:ea typeface="+mn-ea"/>
          <a:cs typeface="+mn-cs"/>
          <a:sym typeface="Impact"/>
        </a:defRPr>
      </a:lvl8pPr>
      <a:lvl9pPr indent="1828800" algn="r" defTabSz="584200">
        <a:defRPr sz="1700">
          <a:solidFill>
            <a:schemeClr val="tx1"/>
          </a:solidFill>
          <a:latin typeface="+mn-lt"/>
          <a:ea typeface="+mn-ea"/>
          <a:cs typeface="+mn-cs"/>
          <a:sym typeface="Impac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portofhelsinki.fi/en/cargo-traffic-and-ships/instructions/safety-provisions-ships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7321270" y="2980164"/>
            <a:ext cx="4295442" cy="2472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5000" dirty="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ESITYKSEN NIMI</a:t>
            </a:r>
          </a:p>
          <a:p>
            <a:pPr lvl="0" algn="l">
              <a:defRPr sz="1800"/>
            </a:pPr>
            <a:endParaRPr sz="29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>
              <a:lnSpc>
                <a:spcPct val="150000"/>
              </a:lnSpc>
              <a:defRPr sz="1800"/>
            </a:pPr>
            <a:r>
              <a:rPr sz="25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Tekijän Nimi</a:t>
            </a:r>
          </a:p>
          <a:p>
            <a:pPr lvl="0" algn="l">
              <a:lnSpc>
                <a:spcPct val="150000"/>
              </a:lnSpc>
              <a:defRPr sz="1800"/>
            </a:pPr>
            <a:r>
              <a:rPr sz="25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27.8.2015</a:t>
            </a:r>
          </a:p>
        </p:txBody>
      </p:sp>
      <p:pic>
        <p:nvPicPr>
          <p:cNvPr id="24" name="7033_5726__pp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392" y="1984"/>
            <a:ext cx="6546280" cy="974982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10"/>
          <p:cNvSpPr/>
          <p:nvPr/>
        </p:nvSpPr>
        <p:spPr>
          <a:xfrm>
            <a:off x="6515964" y="-12700"/>
            <a:ext cx="6510089" cy="97790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5" name="Shape 12"/>
          <p:cNvSpPr/>
          <p:nvPr/>
        </p:nvSpPr>
        <p:spPr>
          <a:xfrm>
            <a:off x="7378700" y="2705100"/>
            <a:ext cx="1214630" cy="0"/>
          </a:xfrm>
          <a:prstGeom prst="line">
            <a:avLst/>
          </a:prstGeom>
          <a:ln w="76200">
            <a:solidFill>
              <a:srgbClr val="CF1E2B"/>
            </a:solidFill>
            <a:miter lim="400000"/>
          </a:ln>
        </p:spPr>
        <p:txBody>
          <a:bodyPr lIns="0" tIns="0" rIns="0" bIns="0" anchor="ctr"/>
          <a:lstStyle/>
          <a:p>
            <a:pPr lvl="0" algn="l">
              <a:defRPr sz="5000">
                <a:solidFill>
                  <a:srgbClr val="0D1E6A"/>
                </a:solidFill>
                <a:latin typeface="Impact"/>
                <a:ea typeface="Impact"/>
                <a:cs typeface="Impact"/>
                <a:sym typeface="Impact"/>
              </a:defRPr>
            </a:pPr>
            <a:endParaRPr dirty="0"/>
          </a:p>
        </p:txBody>
      </p:sp>
      <p:pic>
        <p:nvPicPr>
          <p:cNvPr id="6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78874" y="8194927"/>
            <a:ext cx="5384270" cy="102418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23"/>
          <p:cNvSpPr/>
          <p:nvPr/>
        </p:nvSpPr>
        <p:spPr>
          <a:xfrm>
            <a:off x="7315069" y="2968389"/>
            <a:ext cx="5429530" cy="5534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lang="en-US" sz="5000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LNG BUNKERING IN PORT OF HELSINKI – SAFETY MANUAL</a:t>
            </a:r>
          </a:p>
          <a:p>
            <a:pPr lvl="0" algn="l">
              <a:defRPr sz="1800"/>
            </a:pPr>
            <a:endParaRPr lang="en-US" sz="2800" dirty="0" smtClean="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l">
              <a:defRPr sz="1800"/>
            </a:pPr>
            <a:r>
              <a:rPr lang="en-US" sz="5000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Go LNG Seminar</a:t>
            </a:r>
          </a:p>
          <a:p>
            <a:pPr lvl="0" algn="l">
              <a:defRPr sz="1800"/>
            </a:pPr>
            <a:endParaRPr lang="en-US" sz="2800" dirty="0" smtClean="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l">
              <a:defRPr sz="1800"/>
            </a:pPr>
            <a:r>
              <a:rPr lang="en-US" sz="2800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Aino Rantanen</a:t>
            </a:r>
          </a:p>
          <a:p>
            <a:pPr lvl="0" algn="l">
              <a:defRPr sz="1800"/>
            </a:pPr>
            <a:r>
              <a:rPr lang="en-US" sz="2000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Quality and Environmental Manager</a:t>
            </a:r>
          </a:p>
          <a:p>
            <a:pPr lvl="0" algn="l">
              <a:defRPr sz="1800"/>
            </a:pPr>
            <a:r>
              <a:rPr lang="en-US" sz="2000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6</a:t>
            </a:r>
            <a:r>
              <a:rPr lang="en-US" sz="2000" baseline="30000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th</a:t>
            </a:r>
            <a:r>
              <a:rPr lang="en-US" sz="2000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Sept 2017</a:t>
            </a:r>
          </a:p>
          <a:p>
            <a:pPr lvl="0" algn="l">
              <a:defRPr sz="1800"/>
            </a:pPr>
            <a:endParaRPr sz="29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69609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/>
        </p:nvSpPr>
        <p:spPr>
          <a:xfrm>
            <a:off x="602829" y="8584442"/>
            <a:ext cx="5279356" cy="8871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73812" y="1481507"/>
            <a:ext cx="12489688" cy="7272454"/>
          </a:xfrm>
          <a:effectLst>
            <a:outerShdw blurRad="50800" dist="38100" dir="2700000" algn="tl" rotWithShape="0">
              <a:schemeClr val="bg2">
                <a:alpha val="40000"/>
              </a:schemeClr>
            </a:outerShdw>
          </a:effectLst>
        </p:spPr>
        <p:txBody>
          <a:bodyPr>
            <a:no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394325" algn="r"/>
              </a:tabLst>
            </a:pPr>
            <a:r>
              <a:rPr lang="en-US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 before bunkering, during bunker transfer and after bunkering</a:t>
            </a:r>
          </a:p>
          <a:p>
            <a:pPr marL="1346200" lvl="1" indent="-457200" algn="l" defTabSz="914400" rtl="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tabLst>
                <a:tab pos="5394325" algn="r"/>
              </a:tabLst>
            </a:pP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Check-lists, assessments, monitoring during bunkering, disconnection and finishing</a:t>
            </a:r>
            <a:endParaRPr lang="en-US" sz="26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394325" algn="r"/>
              </a:tabLst>
            </a:pPr>
            <a:r>
              <a:rPr lang="en-US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procedures and instructions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4325" algn="r"/>
              </a:tabLst>
            </a:pPr>
            <a:endParaRPr lang="en-US" sz="28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4325" algn="r"/>
              </a:tabLst>
            </a:pPr>
            <a:endParaRPr lang="en-US" sz="12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394325" algn="r"/>
              </a:tabLst>
            </a:pPr>
            <a:r>
              <a:rPr lang="en-US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ermit </a:t>
            </a:r>
            <a:r>
              <a:rPr lang="en-US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rocess for the supplier includes, in addition to Port of Helsinki, Finnish Transport Safety Agency (TRAFI), Helsinki City Rescue Department and Finnish Safety and Chemicals Agency (TUKES)</a:t>
            </a:r>
            <a:endParaRPr lang="en-US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394325" algn="r"/>
              </a:tabLst>
            </a:pPr>
            <a:endParaRPr lang="en-US" sz="2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273812" y="330350"/>
            <a:ext cx="12450844" cy="81137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  <a:latin typeface="Impact" panose="020B0806030902050204" pitchFamily="34" charset="0"/>
              </a:rPr>
              <a:t>BUNKERING PROCEDURES AND REQUIREMENTS FOR BUNKER SUPPLIER</a:t>
            </a:r>
            <a:endParaRPr lang="en-US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05450"/>
            <a:ext cx="13055452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0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09507" y="110680"/>
            <a:ext cx="11216640" cy="154950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286000" y="7457623"/>
            <a:ext cx="12281528" cy="6478622"/>
          </a:xfrm>
        </p:spPr>
        <p:txBody>
          <a:bodyPr>
            <a:normAutofit/>
          </a:bodyPr>
          <a:lstStyle/>
          <a:p>
            <a:r>
              <a:rPr lang="fi-FI" sz="2800" dirty="0">
                <a:hlinkClick r:id="rId2"/>
              </a:rPr>
              <a:t>http://</a:t>
            </a:r>
            <a:r>
              <a:rPr lang="fi-FI" sz="2800" dirty="0" smtClean="0">
                <a:hlinkClick r:id="rId2"/>
              </a:rPr>
              <a:t>www.portofhelsinki.fi/en/cargo-traffic-and-ships/instructions/safety-provisions-ships</a:t>
            </a:r>
            <a:r>
              <a:rPr lang="fi-FI" sz="2800" dirty="0" smtClean="0"/>
              <a:t> </a:t>
            </a:r>
            <a:endParaRPr lang="fi-FI" sz="2800" dirty="0"/>
          </a:p>
        </p:txBody>
      </p:sp>
      <p:pic>
        <p:nvPicPr>
          <p:cNvPr id="6" name="Sisällön paikkamerkki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39"/>
          <a:stretch/>
        </p:blipFill>
        <p:spPr>
          <a:xfrm>
            <a:off x="342900" y="-38099"/>
            <a:ext cx="12414878" cy="7105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293317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9067" y="-28989"/>
            <a:ext cx="11001956" cy="843175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531766" y="4282585"/>
            <a:ext cx="175894" cy="175657"/>
          </a:xfrm>
          <a:prstGeom prst="ellipse">
            <a:avLst/>
          </a:prstGeom>
          <a:solidFill>
            <a:srgbClr val="CF1D1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84736" y="3825348"/>
            <a:ext cx="1220063" cy="3026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St. Petersburgi</a:t>
            </a:r>
            <a:endParaRPr kumimoji="0" lang="en-US" sz="130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85567" y="4472916"/>
            <a:ext cx="858329" cy="3026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Ust-Luga</a:t>
            </a:r>
            <a:endParaRPr kumimoji="0" lang="en-US" sz="130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4280" y="4609615"/>
            <a:ext cx="858329" cy="3026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Tallinn</a:t>
            </a:r>
            <a:endParaRPr kumimoji="0" lang="en-US" sz="130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85422" y="5313985"/>
            <a:ext cx="858329" cy="3026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Riga</a:t>
            </a:r>
            <a:endParaRPr kumimoji="0" lang="en-US" sz="130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45172" y="5903180"/>
            <a:ext cx="858329" cy="3026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Klaipeida</a:t>
            </a:r>
            <a:endParaRPr kumimoji="0" lang="en-US" sz="130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58987" y="6203517"/>
            <a:ext cx="755718" cy="3071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Gdynia</a:t>
            </a:r>
            <a:endParaRPr kumimoji="0" lang="en-US" sz="130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14305" y="4677041"/>
            <a:ext cx="1045672" cy="3026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Stockholm</a:t>
            </a:r>
            <a:endParaRPr kumimoji="0" lang="en-US" sz="130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92824" y="6483414"/>
            <a:ext cx="711886" cy="3026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Rostock</a:t>
            </a:r>
            <a:endParaRPr kumimoji="0" lang="en-US" sz="130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18942" y="6664765"/>
            <a:ext cx="858329" cy="3026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Lybecki </a:t>
            </a:r>
            <a:endParaRPr kumimoji="0" lang="en-US" sz="130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32608" y="6611670"/>
            <a:ext cx="792419" cy="3026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Hampurg</a:t>
            </a:r>
            <a:endParaRPr kumimoji="0" lang="en-US" sz="130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11697" y="6023030"/>
            <a:ext cx="1056866" cy="3026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Travemünde</a:t>
            </a:r>
            <a:endParaRPr kumimoji="0" lang="en-US" sz="130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65271" y="5458845"/>
            <a:ext cx="610014" cy="3026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Århus</a:t>
            </a:r>
            <a:endParaRPr kumimoji="0" lang="en-US" sz="130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85117" y="6386363"/>
            <a:ext cx="1167022" cy="311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Bremerhaven</a:t>
            </a:r>
            <a:endParaRPr kumimoji="0" lang="en-US" sz="130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98883" y="6805708"/>
            <a:ext cx="981509" cy="3026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Amsterdam</a:t>
            </a:r>
            <a:endParaRPr kumimoji="0" lang="en-US" sz="130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48994" y="7014398"/>
            <a:ext cx="944004" cy="3047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Rotterdam</a:t>
            </a:r>
            <a:endParaRPr kumimoji="0" lang="en-US" sz="130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23824" y="7308229"/>
            <a:ext cx="948396" cy="3026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Antwerpen</a:t>
            </a:r>
            <a:endParaRPr kumimoji="0" lang="en-US" sz="130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58952" y="7297708"/>
            <a:ext cx="587323" cy="31316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Ghent</a:t>
            </a:r>
            <a:endParaRPr kumimoji="0" lang="en-US" sz="130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30381" y="7144480"/>
            <a:ext cx="953181" cy="3026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Zeebrugge</a:t>
            </a:r>
            <a:endParaRPr kumimoji="0" lang="en-US" sz="130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93646" y="7628171"/>
            <a:ext cx="716444" cy="3026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Rouen</a:t>
            </a:r>
            <a:endParaRPr kumimoji="0" lang="en-US" sz="130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70278" y="4922122"/>
            <a:ext cx="1134971" cy="3076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Grangemouth</a:t>
            </a:r>
            <a:endParaRPr kumimoji="0" lang="en-US" sz="130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51898" y="5569908"/>
            <a:ext cx="779523" cy="3081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Teesport</a:t>
            </a:r>
            <a:endParaRPr kumimoji="0" lang="en-US" sz="130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90213" y="5917109"/>
            <a:ext cx="483347" cy="3026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Hull</a:t>
            </a:r>
            <a:endParaRPr kumimoji="0" lang="en-US" sz="130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19258" y="6104964"/>
            <a:ext cx="1021387" cy="3026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Immingham</a:t>
            </a:r>
            <a:endParaRPr kumimoji="0" lang="en-US" sz="130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16755" y="6549899"/>
            <a:ext cx="926340" cy="313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Felixstowe</a:t>
            </a:r>
            <a:endParaRPr kumimoji="0" lang="en-US" sz="130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16672" y="6743086"/>
            <a:ext cx="675510" cy="3026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Tilbury</a:t>
            </a:r>
            <a:endParaRPr kumimoji="0" lang="en-US" sz="130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97724" y="7777283"/>
            <a:ext cx="936605" cy="7027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Bilbao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Ferrol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Santander</a:t>
            </a:r>
            <a:endParaRPr kumimoji="0" lang="en-US" sz="130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649897" y="6489949"/>
            <a:ext cx="858329" cy="3026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Gdansk</a:t>
            </a:r>
            <a:endParaRPr kumimoji="0" lang="en-US" sz="130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619" y="3724962"/>
            <a:ext cx="1200072" cy="608487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11827515" y="4160416"/>
            <a:ext cx="175894" cy="175657"/>
          </a:xfrm>
          <a:prstGeom prst="ellipse">
            <a:avLst/>
          </a:prstGeom>
          <a:solidFill>
            <a:srgbClr val="CF1D1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1477013" y="4339526"/>
            <a:ext cx="175894" cy="175657"/>
          </a:xfrm>
          <a:prstGeom prst="ellipse">
            <a:avLst/>
          </a:prstGeom>
          <a:solidFill>
            <a:srgbClr val="CF1D1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0771438" y="4469791"/>
            <a:ext cx="175894" cy="175657"/>
          </a:xfrm>
          <a:prstGeom prst="ellipse">
            <a:avLst/>
          </a:prstGeom>
          <a:solidFill>
            <a:srgbClr val="CF1D1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0619713" y="5386601"/>
            <a:ext cx="175894" cy="175657"/>
          </a:xfrm>
          <a:prstGeom prst="ellipse">
            <a:avLst/>
          </a:prstGeom>
          <a:solidFill>
            <a:srgbClr val="CF1D1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0094154" y="5984218"/>
            <a:ext cx="175894" cy="175657"/>
          </a:xfrm>
          <a:prstGeom prst="ellipse">
            <a:avLst/>
          </a:prstGeom>
          <a:solidFill>
            <a:srgbClr val="CF1D1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9013592" y="4776796"/>
            <a:ext cx="175894" cy="175657"/>
          </a:xfrm>
          <a:prstGeom prst="ellipse">
            <a:avLst/>
          </a:prstGeom>
          <a:solidFill>
            <a:srgbClr val="CF1D1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9508214" y="6466415"/>
            <a:ext cx="175894" cy="175657"/>
          </a:xfrm>
          <a:prstGeom prst="ellipse">
            <a:avLst/>
          </a:prstGeom>
          <a:solidFill>
            <a:srgbClr val="CF1D1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9393107" y="6290413"/>
            <a:ext cx="175894" cy="175657"/>
          </a:xfrm>
          <a:prstGeom prst="ellipse">
            <a:avLst/>
          </a:prstGeom>
          <a:solidFill>
            <a:srgbClr val="CF1D1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8200660" y="6392035"/>
            <a:ext cx="175894" cy="175657"/>
          </a:xfrm>
          <a:prstGeom prst="ellipse">
            <a:avLst/>
          </a:prstGeom>
          <a:solidFill>
            <a:srgbClr val="CF1D1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713130" y="6499386"/>
            <a:ext cx="175894" cy="175657"/>
          </a:xfrm>
          <a:prstGeom prst="ellipse">
            <a:avLst/>
          </a:prstGeom>
          <a:solidFill>
            <a:srgbClr val="CF1D1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672543" y="6300844"/>
            <a:ext cx="175894" cy="175657"/>
          </a:xfrm>
          <a:prstGeom prst="ellipse">
            <a:avLst/>
          </a:prstGeom>
          <a:solidFill>
            <a:srgbClr val="CF1D1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7578000" y="5735673"/>
            <a:ext cx="175894" cy="175657"/>
          </a:xfrm>
          <a:prstGeom prst="ellipse">
            <a:avLst/>
          </a:prstGeom>
          <a:solidFill>
            <a:srgbClr val="CF1D1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7301908" y="6489108"/>
            <a:ext cx="175894" cy="175657"/>
          </a:xfrm>
          <a:prstGeom prst="ellipse">
            <a:avLst/>
          </a:prstGeom>
          <a:solidFill>
            <a:srgbClr val="CF1D1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6958108" y="6453858"/>
            <a:ext cx="175894" cy="175657"/>
          </a:xfrm>
          <a:prstGeom prst="ellipse">
            <a:avLst/>
          </a:prstGeom>
          <a:solidFill>
            <a:srgbClr val="CF1D1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238203" y="6849313"/>
            <a:ext cx="175894" cy="175657"/>
          </a:xfrm>
          <a:prstGeom prst="ellipse">
            <a:avLst/>
          </a:prstGeom>
          <a:solidFill>
            <a:srgbClr val="CF1D1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046275" y="6945981"/>
            <a:ext cx="175894" cy="175657"/>
          </a:xfrm>
          <a:prstGeom prst="ellipse">
            <a:avLst/>
          </a:prstGeom>
          <a:solidFill>
            <a:srgbClr val="CF1D1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5916666" y="7207641"/>
            <a:ext cx="175894" cy="175657"/>
          </a:xfrm>
          <a:prstGeom prst="ellipse">
            <a:avLst/>
          </a:prstGeom>
          <a:solidFill>
            <a:srgbClr val="CF1D1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734711" y="7153767"/>
            <a:ext cx="175894" cy="175657"/>
          </a:xfrm>
          <a:prstGeom prst="ellipse">
            <a:avLst/>
          </a:prstGeom>
          <a:solidFill>
            <a:srgbClr val="CF1D1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5575679" y="7103851"/>
            <a:ext cx="175894" cy="175657"/>
          </a:xfrm>
          <a:prstGeom prst="ellipse">
            <a:avLst/>
          </a:prstGeom>
          <a:solidFill>
            <a:srgbClr val="CF1D1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5389421" y="6676113"/>
            <a:ext cx="175894" cy="175657"/>
          </a:xfrm>
          <a:prstGeom prst="ellipse">
            <a:avLst/>
          </a:prstGeom>
          <a:solidFill>
            <a:srgbClr val="CF1D1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5024388" y="6824697"/>
            <a:ext cx="175894" cy="175657"/>
          </a:xfrm>
          <a:prstGeom prst="ellipse">
            <a:avLst/>
          </a:prstGeom>
          <a:solidFill>
            <a:srgbClr val="CF1D1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921000" y="7689454"/>
            <a:ext cx="175894" cy="175657"/>
          </a:xfrm>
          <a:prstGeom prst="ellipse">
            <a:avLst/>
          </a:prstGeom>
          <a:solidFill>
            <a:srgbClr val="CF1D1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5192321" y="6172556"/>
            <a:ext cx="175894" cy="175657"/>
          </a:xfrm>
          <a:prstGeom prst="ellipse">
            <a:avLst/>
          </a:prstGeom>
          <a:solidFill>
            <a:srgbClr val="CF1D1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5180843" y="5987235"/>
            <a:ext cx="175894" cy="175657"/>
          </a:xfrm>
          <a:prstGeom prst="ellipse">
            <a:avLst/>
          </a:prstGeom>
          <a:solidFill>
            <a:srgbClr val="CF1D1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5107795" y="5643186"/>
            <a:ext cx="175894" cy="175657"/>
          </a:xfrm>
          <a:prstGeom prst="ellipse">
            <a:avLst/>
          </a:prstGeom>
          <a:solidFill>
            <a:srgbClr val="CF1D1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4789646" y="5005388"/>
            <a:ext cx="175894" cy="175657"/>
          </a:xfrm>
          <a:prstGeom prst="ellipse">
            <a:avLst/>
          </a:prstGeom>
          <a:solidFill>
            <a:srgbClr val="CF1D1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6" name="Tekstin paikkamerkki 6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 rtl="0"/>
            <a:endParaRPr lang="fi-FI" dirty="0">
              <a:solidFill>
                <a:srgbClr val="646464"/>
              </a:solidFill>
              <a:latin typeface="Calibri" pitchFamily="34" charset="0"/>
            </a:endParaRPr>
          </a:p>
          <a:p>
            <a:endParaRPr lang="fi-FI" dirty="0"/>
          </a:p>
        </p:txBody>
      </p:sp>
      <p:sp>
        <p:nvSpPr>
          <p:cNvPr id="67" name="Otsikko 12"/>
          <p:cNvSpPr>
            <a:spLocks noGrp="1"/>
          </p:cNvSpPr>
          <p:nvPr>
            <p:ph type="title"/>
          </p:nvPr>
        </p:nvSpPr>
        <p:spPr>
          <a:xfrm>
            <a:off x="349663" y="658580"/>
            <a:ext cx="12098440" cy="867986"/>
          </a:xfrm>
          <a:noFill/>
        </p:spPr>
        <p:txBody>
          <a:bodyPr>
            <a:normAutofit fontScale="90000"/>
          </a:bodyPr>
          <a:lstStyle/>
          <a:p>
            <a:r>
              <a:rPr lang="en-US" sz="5100" dirty="0" smtClean="0">
                <a:solidFill>
                  <a:srgbClr val="07286B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MAIN PORT FOR THE FINNISH </a:t>
            </a:r>
            <a:br>
              <a:rPr lang="en-US" sz="5100" dirty="0" smtClean="0">
                <a:solidFill>
                  <a:srgbClr val="07286B"/>
                </a:solidFill>
                <a:latin typeface="Impact" panose="020B0806030902050204" pitchFamily="34" charset="0"/>
                <a:cs typeface="Arial" panose="020B0604020202020204" pitchFamily="34" charset="0"/>
              </a:rPr>
            </a:br>
            <a:r>
              <a:rPr lang="en-US" sz="5100" dirty="0" smtClean="0">
                <a:solidFill>
                  <a:srgbClr val="07286B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FOREIGN TRADE – BECOMING THE </a:t>
            </a:r>
            <a:r>
              <a:rPr lang="en-US" sz="5100" dirty="0" smtClean="0">
                <a:solidFill>
                  <a:srgbClr val="07286B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WORLD’S </a:t>
            </a:r>
            <a:r>
              <a:rPr lang="en-US" sz="5100" dirty="0" smtClean="0">
                <a:solidFill>
                  <a:srgbClr val="07286B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/>
            </a:r>
            <a:br>
              <a:rPr lang="en-US" sz="5100" dirty="0" smtClean="0">
                <a:solidFill>
                  <a:srgbClr val="07286B"/>
                </a:solidFill>
                <a:latin typeface="Impact" panose="020B0806030902050204" pitchFamily="34" charset="0"/>
                <a:cs typeface="Arial" panose="020B0604020202020204" pitchFamily="34" charset="0"/>
              </a:rPr>
            </a:br>
            <a:r>
              <a:rPr lang="en-US" sz="5100" dirty="0" smtClean="0">
                <a:solidFill>
                  <a:srgbClr val="07286B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BIGGEST PASSENGER PORT?</a:t>
            </a:r>
            <a:r>
              <a:rPr lang="en-US" dirty="0">
                <a:solidFill>
                  <a:srgbClr val="07286B"/>
                </a:solidFill>
              </a:rPr>
              <a:t/>
            </a:r>
            <a:br>
              <a:rPr lang="en-US" dirty="0">
                <a:solidFill>
                  <a:srgbClr val="07286B"/>
                </a:solidFill>
              </a:rPr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27211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10"/>
          <a:stretch/>
        </p:blipFill>
        <p:spPr>
          <a:xfrm>
            <a:off x="-132452" y="2648287"/>
            <a:ext cx="4315326" cy="5340630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623745" y="709690"/>
            <a:ext cx="12190555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fi-FI" sz="4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THREE DIFFERENT LOCATIONS / HARBOURS</a:t>
            </a:r>
            <a:endParaRPr lang="en-US" sz="4000" dirty="0" smtClean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algn="l">
              <a:lnSpc>
                <a:spcPct val="150000"/>
              </a:lnSpc>
            </a:pPr>
            <a:endParaRPr lang="en-US" sz="18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2149" y="2693090"/>
            <a:ext cx="4216277" cy="5295827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2"/>
          <a:stretch/>
        </p:blipFill>
        <p:spPr>
          <a:xfrm>
            <a:off x="4407977" y="2669085"/>
            <a:ext cx="4189069" cy="5319832"/>
          </a:xfrm>
          <a:prstGeom prst="rect">
            <a:avLst/>
          </a:prstGeom>
        </p:spPr>
      </p:pic>
      <p:sp>
        <p:nvSpPr>
          <p:cNvPr id="8" name="Shape 28"/>
          <p:cNvSpPr/>
          <p:nvPr/>
        </p:nvSpPr>
        <p:spPr>
          <a:xfrm>
            <a:off x="8822149" y="3261636"/>
            <a:ext cx="4184116" cy="434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/>
            </a:pPr>
            <a:r>
              <a:rPr sz="2400" dirty="0" smtClean="0">
                <a:solidFill>
                  <a:schemeClr val="tx1"/>
                </a:solidFill>
                <a:latin typeface="Impact"/>
                <a:ea typeface="Impact"/>
                <a:cs typeface="Impact"/>
                <a:sym typeface="Impact"/>
              </a:rPr>
              <a:t>VUOSAAR</a:t>
            </a:r>
            <a:r>
              <a:rPr lang="fi-FI" sz="2400" dirty="0" smtClean="0">
                <a:solidFill>
                  <a:schemeClr val="tx1"/>
                </a:solidFill>
                <a:latin typeface="Impact"/>
                <a:ea typeface="Impact"/>
                <a:cs typeface="Impact"/>
                <a:sym typeface="Impact"/>
              </a:rPr>
              <a:t>I HARBOUR</a:t>
            </a:r>
            <a:endParaRPr sz="2400" dirty="0">
              <a:solidFill>
                <a:schemeClr val="tx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4956405" y="3023745"/>
            <a:ext cx="3108543" cy="885371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 defTabSz="914400">
              <a:lnSpc>
                <a:spcPct val="90000"/>
              </a:lnSpc>
              <a:spcBef>
                <a:spcPts val="1000"/>
              </a:spcBef>
              <a:defRPr sz="1800"/>
            </a:pPr>
            <a:r>
              <a:rPr lang="fi-FI" sz="2400" dirty="0" smtClean="0">
                <a:solidFill>
                  <a:srgbClr val="000332"/>
                </a:solidFill>
                <a:latin typeface="Impact"/>
                <a:ea typeface="Impact"/>
                <a:cs typeface="Impact"/>
                <a:sym typeface="Impact"/>
              </a:rPr>
              <a:t>SOUTH HARBOUR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defRPr sz="1800"/>
            </a:pPr>
            <a:r>
              <a:rPr lang="fi-FI" sz="2400" dirty="0" smtClean="0">
                <a:solidFill>
                  <a:srgbClr val="000332"/>
                </a:solidFill>
                <a:latin typeface="Impact"/>
                <a:ea typeface="Impact"/>
                <a:cs typeface="Impact"/>
                <a:sym typeface="Impact"/>
              </a:rPr>
              <a:t>KATAJANOKKA HARBOUR</a:t>
            </a:r>
            <a:endParaRPr lang="fi-FI" sz="2400" dirty="0">
              <a:solidFill>
                <a:srgbClr val="00033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" name="Suorakulmio 9"/>
          <p:cNvSpPr/>
          <p:nvPr/>
        </p:nvSpPr>
        <p:spPr>
          <a:xfrm>
            <a:off x="145918" y="3271895"/>
            <a:ext cx="3676007" cy="424732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 defTabSz="914400">
              <a:lnSpc>
                <a:spcPct val="90000"/>
              </a:lnSpc>
              <a:spcBef>
                <a:spcPts val="1000"/>
              </a:spcBef>
              <a:defRPr sz="1800"/>
            </a:pPr>
            <a:r>
              <a:rPr lang="fi-FI" sz="2400" dirty="0" smtClean="0">
                <a:solidFill>
                  <a:srgbClr val="000332"/>
                </a:solidFill>
                <a:latin typeface="Impact"/>
                <a:ea typeface="Impact"/>
                <a:cs typeface="Impact"/>
                <a:sym typeface="Impact"/>
              </a:rPr>
              <a:t>WEST HARBOUR, HERNESAARI</a:t>
            </a:r>
            <a:endParaRPr lang="fi-FI" sz="2400" dirty="0">
              <a:solidFill>
                <a:srgbClr val="00033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0764725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8859" y="4519519"/>
            <a:ext cx="7789591" cy="5234081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24758" y="1441144"/>
            <a:ext cx="5807453" cy="7060066"/>
          </a:xfrm>
        </p:spPr>
        <p:txBody>
          <a:bodyPr>
            <a:noAutofit/>
          </a:bodyPr>
          <a:lstStyle/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 summer </a:t>
            </a:r>
            <a:r>
              <a:rPr lang="en-US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in Vuosaari Cargo </a:t>
            </a:r>
            <a:r>
              <a:rPr lang="en-US" sz="28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Harbour</a:t>
            </a:r>
            <a:r>
              <a:rPr lang="en-US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Finnish </a:t>
            </a:r>
            <a:r>
              <a:rPr lang="en-US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Border Guard’s </a:t>
            </a:r>
            <a:r>
              <a:rPr lang="en-US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vessel “</a:t>
            </a:r>
            <a:r>
              <a:rPr lang="en-US" sz="28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Turva</a:t>
            </a:r>
            <a:r>
              <a:rPr lang="en-US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2017 </a:t>
            </a:r>
            <a:r>
              <a:rPr lang="en-US" sz="28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Tallink</a:t>
            </a:r>
            <a:r>
              <a:rPr lang="en-US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Shuttle </a:t>
            </a:r>
            <a:r>
              <a:rPr lang="en-US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Megastar (Helsinki–Tallinn route) at </a:t>
            </a:r>
            <a:r>
              <a:rPr lang="en-US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West </a:t>
            </a:r>
            <a:r>
              <a:rPr lang="en-US" sz="28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Harbour</a:t>
            </a:r>
            <a:r>
              <a:rPr lang="en-US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31900" lvl="1" indent="-342900">
              <a:lnSpc>
                <a:spcPct val="107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approx. 5 </a:t>
            </a:r>
            <a:r>
              <a:rPr lang="en-US" sz="2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 a </a:t>
            </a:r>
            <a:r>
              <a:rPr lang="en-US" sz="2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</a:p>
          <a:p>
            <a:pPr marL="1231900" lvl="1" indent="-342900">
              <a:lnSpc>
                <a:spcPct val="107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Turnaround </a:t>
            </a:r>
            <a:r>
              <a:rPr lang="en-US" sz="2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 </a:t>
            </a:r>
            <a:r>
              <a:rPr lang="en-US" sz="2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short </a:t>
            </a: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Truck-to-ship bunkering</a:t>
            </a: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LNG cargo vessels expected in 2018 (ESL Shipping, Containership) </a:t>
            </a:r>
            <a:endParaRPr lang="fi-FI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8859" y="0"/>
            <a:ext cx="7789591" cy="4572001"/>
          </a:xfrm>
          <a:prstGeom prst="rect">
            <a:avLst/>
          </a:prstGeom>
        </p:spPr>
      </p:pic>
      <p:sp>
        <p:nvSpPr>
          <p:cNvPr id="6" name="Suorakulmio 5"/>
          <p:cNvSpPr/>
          <p:nvPr/>
        </p:nvSpPr>
        <p:spPr>
          <a:xfrm>
            <a:off x="682414" y="366619"/>
            <a:ext cx="12442289" cy="89133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LNG BUNKERING IN PORT OF HELSINKI</a:t>
            </a:r>
            <a:endParaRPr lang="en-US" sz="4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04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</p:spPr>
      </p:pic>
      <p:sp>
        <p:nvSpPr>
          <p:cNvPr id="4" name="Suorakulmio 3"/>
          <p:cNvSpPr/>
          <p:nvPr/>
        </p:nvSpPr>
        <p:spPr>
          <a:xfrm>
            <a:off x="6450722" y="324369"/>
            <a:ext cx="4972031" cy="811376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4106" y="1240573"/>
            <a:ext cx="5766615" cy="7272454"/>
          </a:xfrm>
        </p:spPr>
        <p:txBody>
          <a:bodyPr>
            <a:noAutofit/>
          </a:bodyPr>
          <a:lstStyle/>
          <a:p>
            <a:pPr marL="342900" indent="-3429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Port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of Helsinki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wants to promote the safe use of LNG</a:t>
            </a:r>
          </a:p>
          <a:p>
            <a:pPr algn="l" defTabSz="914400">
              <a:lnSpc>
                <a:spcPct val="90000"/>
              </a:lnSpc>
              <a:spcBef>
                <a:spcPts val="1000"/>
              </a:spcBef>
              <a:defRPr sz="1800"/>
            </a:pPr>
            <a:endParaRPr lang="en-US" altLang="fi-FI" sz="12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altLang="fi-FI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Manual published in June 2017</a:t>
            </a:r>
          </a:p>
          <a:p>
            <a:pPr algn="l" defTabSz="914400">
              <a:lnSpc>
                <a:spcPct val="90000"/>
              </a:lnSpc>
              <a:spcBef>
                <a:spcPts val="1000"/>
              </a:spcBef>
              <a:defRPr sz="1800"/>
            </a:pPr>
            <a:endParaRPr lang="en-US" altLang="fi-FI" sz="12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Developed together with SSPA Sweden AB and Finnish authorities</a:t>
            </a:r>
          </a:p>
          <a:p>
            <a:pPr algn="l" defTabSz="914400">
              <a:lnSpc>
                <a:spcPct val="90000"/>
              </a:lnSpc>
              <a:spcBef>
                <a:spcPts val="1000"/>
              </a:spcBef>
              <a:defRPr sz="1800"/>
            </a:pPr>
            <a:endParaRPr lang="en-US" sz="12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inimum </a:t>
            </a:r>
            <a:r>
              <a:rPr lang="en-US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for shipping companies and LNG suppliers that wish to bunker LNG at the Port of </a:t>
            </a:r>
            <a:r>
              <a:rPr lang="en-US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Helsinki</a:t>
            </a:r>
            <a:endParaRPr lang="en-US" sz="28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l" defTabSz="914400">
              <a:lnSpc>
                <a:spcPct val="90000"/>
              </a:lnSpc>
              <a:spcBef>
                <a:spcPts val="1000"/>
              </a:spcBef>
              <a:defRPr sz="1800"/>
            </a:pPr>
            <a:endParaRPr lang="en-US" sz="1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Safety regulations and demands required for safe handling of LNG</a:t>
            </a:r>
          </a:p>
          <a:p>
            <a:pPr algn="l" defTabSz="914400">
              <a:lnSpc>
                <a:spcPct val="90000"/>
              </a:lnSpc>
              <a:spcBef>
                <a:spcPts val="1000"/>
              </a:spcBef>
              <a:defRPr sz="1800"/>
            </a:pPr>
            <a:endParaRPr lang="en-US" sz="12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Ship-to-ship and truck-to-ship operations</a:t>
            </a:r>
          </a:p>
          <a:p>
            <a:pPr algn="l" defTabSz="914400">
              <a:lnSpc>
                <a:spcPct val="90000"/>
              </a:lnSpc>
              <a:spcBef>
                <a:spcPts val="1000"/>
              </a:spcBef>
              <a:defRPr sz="1800"/>
            </a:pPr>
            <a:endParaRPr lang="en-US" sz="2800" b="0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/>
            </a:pPr>
            <a:endParaRPr lang="en-US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l" defTabSz="914400">
              <a:lnSpc>
                <a:spcPct val="90000"/>
              </a:lnSpc>
              <a:spcBef>
                <a:spcPts val="1000"/>
              </a:spcBef>
              <a:defRPr sz="1800"/>
            </a:pPr>
            <a:endParaRPr lang="fi-FI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273812" y="246531"/>
            <a:ext cx="12186349" cy="891334"/>
          </a:xfrm>
          <a:prstGeom prst="rect">
            <a:avLst/>
          </a:prstGeom>
          <a:ln>
            <a:noFill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SAFETY MANUAL ON LNG BUNKERING IN THE PORT OF HELSINKI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19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/>
        </p:nvSpPr>
        <p:spPr>
          <a:xfrm>
            <a:off x="602829" y="8584442"/>
            <a:ext cx="5279356" cy="8871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73812" y="1168384"/>
            <a:ext cx="6205047" cy="7272454"/>
          </a:xfrm>
        </p:spPr>
        <p:txBody>
          <a:bodyPr>
            <a:no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394325" algn="r"/>
              </a:tabLst>
            </a:pPr>
            <a:r>
              <a:rPr lang="en-GB" sz="2800" b="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Summary </a:t>
            </a:r>
            <a:r>
              <a:rPr lang="en-GB" sz="2800" b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</a:t>
            </a:r>
            <a:r>
              <a:rPr lang="en-GB" sz="2800" b="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recommendations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4325" algn="r"/>
              </a:tabLst>
            </a:pPr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fi-FI" sz="1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394325" algn="r"/>
              </a:tabLst>
            </a:pPr>
            <a:r>
              <a:rPr lang="en-GB" sz="2800" b="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General </a:t>
            </a:r>
            <a:r>
              <a:rPr lang="en-GB" sz="2800" b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information on LNG including general considerations for </a:t>
            </a:r>
            <a:r>
              <a:rPr lang="en-GB" sz="2800" b="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LNG bunkering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4325" algn="r"/>
              </a:tabLst>
            </a:pPr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fi-FI" sz="1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394325" algn="r"/>
              </a:tabLst>
            </a:pPr>
            <a:r>
              <a:rPr lang="en-GB" sz="2800" b="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Regulatory framework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4325" algn="r"/>
              </a:tabLst>
            </a:pPr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en-US" sz="1200" b="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394325" algn="r"/>
              </a:tabLst>
            </a:pPr>
            <a:r>
              <a:rPr lang="en-GB" sz="2800" b="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Risk assessments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4325" algn="r"/>
              </a:tabLst>
            </a:pPr>
            <a:r>
              <a:rPr lang="en-GB" sz="1200" b="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en-US" sz="1200" b="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394325" algn="r"/>
              </a:tabLst>
            </a:pPr>
            <a:r>
              <a:rPr lang="en-US" sz="2800" b="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Safety guidance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4325" algn="r"/>
              </a:tabLst>
            </a:pPr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fi-FI" sz="1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394325" algn="r"/>
              </a:tabLst>
            </a:pPr>
            <a:r>
              <a:rPr lang="en-GB" sz="2800" b="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Bunkering </a:t>
            </a:r>
            <a:r>
              <a:rPr lang="en-GB" sz="2800" b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procedures and </a:t>
            </a:r>
            <a:r>
              <a:rPr lang="en-GB" sz="2800" b="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requirements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4325" algn="r"/>
              </a:tabLst>
            </a:pPr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fi-FI" sz="1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394325" algn="r"/>
              </a:tabLst>
            </a:pPr>
            <a:r>
              <a:rPr lang="en-GB" sz="2800" b="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LNG </a:t>
            </a:r>
            <a:r>
              <a:rPr lang="en-GB" sz="2800" b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bunker </a:t>
            </a:r>
            <a:r>
              <a:rPr lang="en-GB" sz="2800" b="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supplier accreditation system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4325" algn="r"/>
              </a:tabLst>
            </a:pPr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en-GB" sz="1200" b="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394325" algn="r"/>
              </a:tabLst>
            </a:pPr>
            <a:r>
              <a:rPr lang="en-GB" sz="2800" b="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Emergency procedures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4325" algn="r"/>
              </a:tabLst>
            </a:pPr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fi-FI" sz="12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394325" algn="r"/>
              </a:tabLst>
            </a:pPr>
            <a:r>
              <a:rPr lang="en-GB" sz="2800" b="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LNG bunkering education and training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4325" algn="r"/>
              </a:tabLst>
            </a:pPr>
            <a:r>
              <a:rPr lang="en-GB" sz="1200" b="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fi-FI" sz="12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394325" algn="r"/>
              </a:tabLst>
            </a:pPr>
            <a:r>
              <a:rPr lang="en-GB" sz="2800" b="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LNG </a:t>
            </a:r>
            <a:r>
              <a:rPr lang="en-GB" sz="2800" b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Bunker Checklists – IAPH examples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fi-FI" sz="2400" b="0" dirty="0">
              <a:solidFill>
                <a:schemeClr val="tx1"/>
              </a:solidFill>
            </a:endParaRPr>
          </a:p>
          <a:p>
            <a:endPara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859" y="0"/>
            <a:ext cx="6525941" cy="97536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73812" y="139539"/>
            <a:ext cx="12002454" cy="1172449"/>
          </a:xfrm>
        </p:spPr>
        <p:txBody>
          <a:bodyPr>
            <a:normAutofit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endParaRPr lang="fi-FI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602829" y="157569"/>
            <a:ext cx="5476179" cy="891334"/>
          </a:xfrm>
          <a:prstGeom prst="rect">
            <a:avLst/>
          </a:prstGeom>
          <a:effectLst>
            <a:outerShdw blurRad="50800" dist="50800" dir="5400000" sx="10000" sy="10000" algn="ctr" rotWithShape="0">
              <a:schemeClr val="bg2">
                <a:alpha val="59000"/>
              </a:schemeClr>
            </a:outerShdw>
          </a:effectLst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SAFETY MANUAL - CONTENT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7" name="Picture 10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8859" y="4523873"/>
            <a:ext cx="6705600" cy="536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8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/>
        </p:nvSpPr>
        <p:spPr>
          <a:xfrm>
            <a:off x="602829" y="8584442"/>
            <a:ext cx="5279356" cy="8871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73812" y="1168384"/>
            <a:ext cx="6205047" cy="7272454"/>
          </a:xfrm>
        </p:spPr>
        <p:txBody>
          <a:bodyPr>
            <a:no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394325" algn="r"/>
              </a:tabLst>
            </a:pPr>
            <a:r>
              <a:rPr lang="en-GB" sz="2800" b="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Risk assessment of bunkering operations shall be conducted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394325" algn="r"/>
              </a:tabLst>
            </a:pPr>
            <a:r>
              <a:rPr lang="en-GB" sz="2800" b="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Participants from</a:t>
            </a:r>
          </a:p>
          <a:p>
            <a:pPr marL="1346200" lvl="1" indent="-457200" algn="l" defTabSz="914400" rtl="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tabLst>
                <a:tab pos="5394325" algn="r"/>
              </a:tabLst>
            </a:pPr>
            <a:r>
              <a:rPr lang="en-GB" sz="23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 of Helsinki</a:t>
            </a:r>
          </a:p>
          <a:p>
            <a:pPr marL="1346200" lvl="1" indent="-457200" algn="l" defTabSz="914400" rtl="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tabLst>
                <a:tab pos="5394325" algn="r"/>
              </a:tabLst>
            </a:pPr>
            <a:r>
              <a:rPr lang="en-GB" sz="23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Finnish Traffic Safety Agency</a:t>
            </a:r>
          </a:p>
          <a:p>
            <a:pPr marL="1346200" lvl="1" indent="-457200" algn="l" defTabSz="914400" rtl="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tabLst>
                <a:tab pos="5394325" algn="r"/>
              </a:tabLst>
            </a:pPr>
            <a:r>
              <a:rPr lang="en-GB" sz="23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Helsinki City Rescue Department</a:t>
            </a:r>
          </a:p>
          <a:p>
            <a:pPr marL="1346200" lvl="1" indent="-457200" algn="l" defTabSz="914400" rtl="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tabLst>
                <a:tab pos="5394325" algn="r"/>
              </a:tabLst>
            </a:pPr>
            <a:r>
              <a:rPr lang="en-GB" sz="23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Finnish Safety and Chemicals Agency (TUKES)</a:t>
            </a:r>
          </a:p>
          <a:p>
            <a:pPr marL="1346200" lvl="1" indent="-457200" algn="l" defTabSz="914400" rtl="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tabLst>
                <a:tab pos="5394325" algn="r"/>
              </a:tabLst>
            </a:pPr>
            <a:r>
              <a:rPr lang="en-GB" sz="23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Bunker supplier</a:t>
            </a:r>
          </a:p>
          <a:p>
            <a:pPr marL="1346200" lvl="1" indent="-457200" algn="l" defTabSz="914400" rtl="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tabLst>
                <a:tab pos="5394325" algn="r"/>
              </a:tabLst>
            </a:pPr>
            <a:r>
              <a:rPr lang="en-GB" sz="23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Bunker receiver</a:t>
            </a:r>
          </a:p>
          <a:p>
            <a:pPr marL="457200" indent="-457200" algn="l" defTabSz="91440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94325" algn="r"/>
              </a:tabLst>
            </a:pPr>
            <a:r>
              <a:rPr lang="en-GB" sz="2800" b="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Recommended both qualitative and quantitative risk assessments, with professional / external risk expert</a:t>
            </a:r>
          </a:p>
          <a:p>
            <a:pPr marL="457200" indent="-457200" algn="l" defTabSz="91440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94325" algn="r"/>
              </a:tabLst>
            </a:pPr>
            <a:r>
              <a:rPr lang="en-GB" sz="2800" b="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Qualitative risk assessment minimum</a:t>
            </a:r>
          </a:p>
          <a:p>
            <a:pPr marL="457200" indent="-457200" algn="l" defTabSz="91440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94325" algn="r"/>
              </a:tabLst>
            </a:pPr>
            <a:r>
              <a:rPr lang="en-GB" sz="2800" b="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case of simultaneous operations (cargo operations, passengers </a:t>
            </a:r>
            <a:r>
              <a:rPr lang="en-GB" sz="2800" b="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onboard</a:t>
            </a:r>
            <a:r>
              <a:rPr lang="en-GB" sz="2800" b="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/ embarking etc.)  comprehensive quantitative risk assessment needed</a:t>
            </a:r>
          </a:p>
          <a:p>
            <a:pPr marL="457200" indent="-457200" algn="l" defTabSz="91440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94325" algn="r"/>
              </a:tabLst>
            </a:pPr>
            <a:endParaRPr lang="en-GB" sz="28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346200" lvl="1" indent="-457200" algn="l" defTabSz="914400" rtl="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tabLst>
                <a:tab pos="5394325" algn="r"/>
              </a:tabLst>
            </a:pPr>
            <a:endParaRPr lang="en-GB" sz="23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346200" lvl="1" indent="-457200" algn="l" defTabSz="914400" rtl="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tabLst>
                <a:tab pos="5394325" algn="r"/>
              </a:tabLst>
            </a:pPr>
            <a:endParaRPr lang="en-GB" sz="2300" b="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859" y="0"/>
            <a:ext cx="6525941" cy="97536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73812" y="139539"/>
            <a:ext cx="12002454" cy="1172449"/>
          </a:xfrm>
        </p:spPr>
        <p:txBody>
          <a:bodyPr>
            <a:normAutofit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endParaRPr lang="fi-FI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602829" y="157569"/>
            <a:ext cx="4129657" cy="891334"/>
          </a:xfrm>
          <a:prstGeom prst="rect">
            <a:avLst/>
          </a:prstGeom>
          <a:effectLst>
            <a:outerShdw blurRad="50800" dist="50800" dir="5400000" sx="10000" sy="10000" algn="ctr" rotWithShape="0">
              <a:schemeClr val="bg2">
                <a:alpha val="59000"/>
              </a:schemeClr>
            </a:outerShdw>
          </a:effectLst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RISK ASSESSMENTS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0" t="13881" b="33314"/>
          <a:stretch/>
        </p:blipFill>
        <p:spPr>
          <a:xfrm>
            <a:off x="6477000" y="-144378"/>
            <a:ext cx="6527800" cy="534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9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602829" y="8727538"/>
            <a:ext cx="4538977" cy="740312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4106" y="1447800"/>
            <a:ext cx="10441093" cy="7272454"/>
          </a:xfrm>
        </p:spPr>
        <p:txBody>
          <a:bodyPr>
            <a:noAutofit/>
          </a:bodyPr>
          <a:lstStyle/>
          <a:p>
            <a:pPr marL="342900" indent="-3429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altLang="fi-FI" sz="28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Definition of hazardous </a:t>
            </a:r>
            <a:r>
              <a:rPr lang="en-US" altLang="fi-FI" sz="28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areas </a:t>
            </a:r>
          </a:p>
          <a:p>
            <a:pPr marL="720000" lvl="1" indent="-3429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altLang="fi-FI" sz="26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areas where gas is or may be expected  requires special precautions for construction, installations and use)</a:t>
            </a:r>
            <a:endParaRPr lang="en-US" altLang="fi-FI" sz="2600" b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l" defTabSz="914400">
              <a:lnSpc>
                <a:spcPct val="90000"/>
              </a:lnSpc>
              <a:spcBef>
                <a:spcPts val="1000"/>
              </a:spcBef>
              <a:defRPr sz="1800"/>
            </a:pPr>
            <a:endParaRPr lang="en-US" altLang="fi-FI" sz="1200" b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28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Safety zones and security zones </a:t>
            </a:r>
            <a:r>
              <a:rPr lang="en-US" sz="28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and </a:t>
            </a:r>
            <a:r>
              <a:rPr lang="en-US" sz="28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restrictions </a:t>
            </a:r>
            <a:r>
              <a:rPr lang="en-US" sz="28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inside zones</a:t>
            </a:r>
          </a:p>
          <a:p>
            <a:pPr algn="l" defTabSz="914400">
              <a:lnSpc>
                <a:spcPct val="90000"/>
              </a:lnSpc>
              <a:spcBef>
                <a:spcPts val="1000"/>
              </a:spcBef>
              <a:defRPr sz="1800"/>
            </a:pPr>
            <a:endParaRPr lang="en-US" sz="1200" b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l" defTabSz="914400">
              <a:lnSpc>
                <a:spcPct val="90000"/>
              </a:lnSpc>
              <a:spcBef>
                <a:spcPts val="1000"/>
              </a:spcBef>
              <a:defRPr sz="1800"/>
            </a:pPr>
            <a:endParaRPr lang="en-US" sz="1200" b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602829" y="317575"/>
            <a:ext cx="3725700" cy="891334"/>
          </a:xfrm>
          <a:prstGeom prst="rect">
            <a:avLst/>
          </a:prstGeom>
          <a:effectLst>
            <a:outerShdw blurRad="50800" dist="50800" dir="5400000" sx="10000" sy="10000" algn="ctr" rotWithShape="0">
              <a:schemeClr val="bg2">
                <a:alpha val="59000"/>
              </a:schemeClr>
            </a:outerShdw>
          </a:effectLst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SAFETY GUIDANCE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738" y="3609264"/>
            <a:ext cx="8628821" cy="5858586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95250" y="3493285"/>
            <a:ext cx="4457700" cy="523425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231900" lvl="1" indent="-3429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Safety zone = restrictions during bunkering (control of </a:t>
            </a: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ignition)</a:t>
            </a: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231900" lvl="1" indent="-3429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Security zone: area where movement (ship traffic, shore-side operations) need to be monitored and controlled during bunkering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5376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602829" y="1474835"/>
            <a:ext cx="5829738" cy="6977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Handling LNG in the operating area of Port of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Helsinki</a:t>
            </a:r>
          </a:p>
          <a:p>
            <a:pPr marL="1080000" lvl="2" indent="-3429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Permits, notification requirements, signals,…</a:t>
            </a: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/>
            </a:pPr>
            <a:endParaRPr lang="en-US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Simultaneous operations</a:t>
            </a:r>
          </a:p>
          <a:p>
            <a:pPr marL="1080000" indent="-3429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Quantitative r</a:t>
            </a: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isk </a:t>
            </a: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assessments </a:t>
            </a: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required, only allowed if the ris</a:t>
            </a: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 is acceptable</a:t>
            </a: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l" defTabSz="914400">
              <a:lnSpc>
                <a:spcPct val="90000"/>
              </a:lnSpc>
              <a:spcBef>
                <a:spcPts val="1000"/>
              </a:spcBef>
              <a:defRPr sz="1800"/>
            </a:pP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Weather restrictions</a:t>
            </a:r>
          </a:p>
          <a:p>
            <a:pPr algn="l" defTabSz="914400">
              <a:lnSpc>
                <a:spcPct val="90000"/>
              </a:lnSpc>
              <a:spcBef>
                <a:spcPts val="1000"/>
              </a:spcBef>
              <a:defRPr sz="1800"/>
            </a:pP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Personal protective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equipment</a:t>
            </a:r>
          </a:p>
          <a:p>
            <a:pPr algn="l" defTabSz="914400">
              <a:lnSpc>
                <a:spcPct val="90000"/>
              </a:lnSpc>
              <a:spcBef>
                <a:spcPts val="1000"/>
              </a:spcBef>
              <a:defRPr sz="1800"/>
            </a:pP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Emergency shut-down system</a:t>
            </a:r>
          </a:p>
          <a:p>
            <a:pPr algn="l" defTabSz="914400">
              <a:lnSpc>
                <a:spcPct val="90000"/>
              </a:lnSpc>
              <a:spcBef>
                <a:spcPts val="1000"/>
              </a:spcBef>
              <a:defRPr sz="1800"/>
            </a:pP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Distribution of responsibility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602829" y="317575"/>
            <a:ext cx="3725700" cy="891334"/>
          </a:xfrm>
          <a:prstGeom prst="rect">
            <a:avLst/>
          </a:prstGeom>
          <a:effectLst>
            <a:outerShdw blurRad="50800" dist="50800" dir="5400000" sx="10000" sy="10000" algn="ctr" rotWithShape="0">
              <a:schemeClr val="bg2">
                <a:alpha val="59000"/>
              </a:schemeClr>
            </a:outerShdw>
          </a:effectLst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SAFETY GUIDANCE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1115" y="5041483"/>
            <a:ext cx="6489700" cy="508635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3287"/>
          <a:stretch/>
        </p:blipFill>
        <p:spPr>
          <a:xfrm>
            <a:off x="6478859" y="0"/>
            <a:ext cx="6589441" cy="504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2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Helsingin Satama 3">
      <a:dk1>
        <a:srgbClr val="000332"/>
      </a:dk1>
      <a:lt1>
        <a:srgbClr val="07276A"/>
      </a:lt1>
      <a:dk2>
        <a:srgbClr val="6BC9C7"/>
      </a:dk2>
      <a:lt2>
        <a:srgbClr val="FEFFFF"/>
      </a:lt2>
      <a:accent1>
        <a:srgbClr val="07276A"/>
      </a:accent1>
      <a:accent2>
        <a:srgbClr val="8894E5"/>
      </a:accent2>
      <a:accent3>
        <a:srgbClr val="9CE9FF"/>
      </a:accent3>
      <a:accent4>
        <a:srgbClr val="30BEDB"/>
      </a:accent4>
      <a:accent5>
        <a:srgbClr val="CCE89F"/>
      </a:accent5>
      <a:accent6>
        <a:srgbClr val="88CB59"/>
      </a:accent6>
      <a:hlink>
        <a:srgbClr val="2870CF"/>
      </a:hlink>
      <a:folHlink>
        <a:srgbClr val="D42139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BAB9BA"/>
      </a:dk2>
      <a:lt2>
        <a:srgbClr val="666666"/>
      </a:lt2>
      <a:accent1>
        <a:srgbClr val="2F6B69"/>
      </a:accent1>
      <a:accent2>
        <a:srgbClr val="459491"/>
      </a:accent2>
      <a:accent3>
        <a:srgbClr val="A8D4D5"/>
      </a:accent3>
      <a:accent4>
        <a:srgbClr val="C7F5FF"/>
      </a:accent4>
      <a:accent5>
        <a:srgbClr val="5DD4FF"/>
      </a:accent5>
      <a:accent6>
        <a:srgbClr val="40C5FF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5C993FDBD80914B88778323569A8363" ma:contentTypeVersion="0" ma:contentTypeDescription="Luo uusi asiakirja." ma:contentTypeScope="" ma:versionID="abab4c042db7214c8ff6395565a08b4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e0100cabb18a25d4bc9820569b44e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813898-C378-4BC0-8E17-DC203198A8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55C845E-35F7-478A-89C2-6E16824E8DE9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3E87507-0CDE-43A8-8CFB-587A2BADFD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3326</TotalTime>
  <Words>505</Words>
  <Application>Microsoft Office PowerPoint</Application>
  <PresentationFormat>Mukautettu</PresentationFormat>
  <Paragraphs>163</Paragraphs>
  <Slides>11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21" baseType="lpstr">
      <vt:lpstr>Arial</vt:lpstr>
      <vt:lpstr>Calibri</vt:lpstr>
      <vt:lpstr>Cambria</vt:lpstr>
      <vt:lpstr>Helvetica</vt:lpstr>
      <vt:lpstr>Helvetica Light</vt:lpstr>
      <vt:lpstr>Helvetica Neue</vt:lpstr>
      <vt:lpstr>Impact</vt:lpstr>
      <vt:lpstr>Times New Roman</vt:lpstr>
      <vt:lpstr>Wingdings</vt:lpstr>
      <vt:lpstr>White</vt:lpstr>
      <vt:lpstr>PowerPoint-esitys</vt:lpstr>
      <vt:lpstr>MAIN PORT FOR THE FINNISH  FOREIGN TRADE – BECOMING THE WORLD’S  BIGGEST PASSENGER PORT? </vt:lpstr>
      <vt:lpstr>PowerPoint-esitys</vt:lpstr>
      <vt:lpstr>PowerPoint-esitys</vt:lpstr>
      <vt:lpstr>PowerPoint-esitys</vt:lpstr>
      <vt:lpstr> </vt:lpstr>
      <vt:lpstr> 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Ympäristö perusesitys 2015 ENG</dc:title>
  <dc:creator>Marttinen Maria</dc:creator>
  <cp:lastModifiedBy>Rantanen Aino</cp:lastModifiedBy>
  <cp:revision>298</cp:revision>
  <cp:lastPrinted>2015-11-26T08:31:10Z</cp:lastPrinted>
  <dcterms:modified xsi:type="dcterms:W3CDTF">2017-09-06T08:03:05Z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0x010100D5C993FDBD80914B88778323569A8363</vt:lpwstr>
  </property>
</Properties>
</file>